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</p:sldMasterIdLst>
  <p:notesMasterIdLst>
    <p:notesMasterId r:id="rId5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5pPr>
    <a:lvl6pPr marL="22860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6pPr>
    <a:lvl7pPr marL="27432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7pPr>
    <a:lvl8pPr marL="32004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8pPr>
    <a:lvl9pPr marL="3657600" algn="l" defTabSz="457200" rtl="0" eaLnBrk="1" latinLnBrk="0" hangingPunct="1">
      <a:defRPr sz="1200" kern="1200">
        <a:solidFill>
          <a:srgbClr val="FEFFFE"/>
        </a:solidFill>
        <a:latin typeface="Lucida Grande" charset="0"/>
        <a:ea typeface="MS PGothic" charset="0"/>
        <a:cs typeface="MS PGothic" charset="0"/>
        <a:sym typeface="Lucida Gran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 autoAdjust="0"/>
    <p:restoredTop sz="99194" autoAdjust="0"/>
  </p:normalViewPr>
  <p:slideViewPr>
    <p:cSldViewPr snapToGrid="0" snapToObjects="1">
      <p:cViewPr varScale="1">
        <p:scale>
          <a:sx n="48" d="100"/>
          <a:sy n="48" d="100"/>
        </p:scale>
        <p:origin x="-1416" y="-10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40" d="100"/>
          <a:sy n="140" d="100"/>
        </p:scale>
        <p:origin x="-1848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CD4D0B-5A5A-3344-BF09-514C92EA076F}" type="datetimeFigureOut">
              <a:rPr lang="en-US" smtClean="0"/>
              <a:t>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95A5E-6CA0-8742-914D-D9E469423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151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90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41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28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894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12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41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96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4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00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35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99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26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476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49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433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64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33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562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828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225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87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345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989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412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377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262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894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423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232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514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911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50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0719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90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97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8341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53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59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388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24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39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95A5E-6CA0-8742-914D-D9E4694235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79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2300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1555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3873500"/>
            <a:ext cx="26162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3873500"/>
            <a:ext cx="76962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0124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832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8927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537451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0"/>
            <a:ext cx="5156200" cy="584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8167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055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720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8968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774243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8394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Lucida Grande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26024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290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39713"/>
            <a:ext cx="2616200" cy="830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39713"/>
            <a:ext cx="7696200" cy="830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3842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138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7924800"/>
            <a:ext cx="51562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9782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6622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106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81987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85389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>
                <a:sym typeface="Lucida Grande" charset="0"/>
              </a:rPr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63401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3873500"/>
            <a:ext cx="104648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title style</a:t>
            </a:r>
            <a:endParaRPr lang="en-US">
              <a:sym typeface="Lucida Grande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7924800"/>
            <a:ext cx="10464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smtClean="0">
                <a:sym typeface="Lucida Grande" charset="0"/>
              </a:rPr>
              <a:t>Second level</a:t>
            </a:r>
          </a:p>
          <a:p>
            <a:pPr lvl="2"/>
            <a:r>
              <a:rPr lang="en-US" smtClean="0">
                <a:sym typeface="Lucida Grande" charset="0"/>
              </a:rPr>
              <a:t>Third level</a:t>
            </a:r>
          </a:p>
          <a:p>
            <a:pPr lvl="3"/>
            <a:r>
              <a:rPr lang="en-US" smtClean="0">
                <a:sym typeface="Lucida Grande" charset="0"/>
              </a:rPr>
              <a:t>Fourth level</a:t>
            </a:r>
          </a:p>
          <a:p>
            <a:pPr lvl="4"/>
            <a:r>
              <a:rPr lang="en-US" smtClean="0">
                <a:sym typeface="Lucida Grande" charset="0"/>
              </a:rPr>
              <a:t>Fifth level</a:t>
            </a:r>
            <a:endParaRPr lang="en-US">
              <a:sym typeface="Lucida Grande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+mj-lt"/>
          <a:ea typeface="MS PGothic" pitchFamily="34" charset="-128"/>
          <a:cs typeface="MS PGothic" charset="0"/>
          <a:sym typeface="Lucida Grande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342900" indent="-342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1pPr>
      <a:lvl2pPr marL="241300" indent="2159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2pPr>
      <a:lvl3pPr marL="584200" indent="330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3pPr>
      <a:lvl4pPr marL="927100" indent="4445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4pPr>
      <a:lvl5pPr marL="1270000" indent="55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MS PGothic" pitchFamily="34" charset="-128"/>
          <a:cs typeface="MS PGothic" charset="0"/>
          <a:sym typeface="Lucida Grande" charset="0"/>
        </a:defRPr>
      </a:lvl5pPr>
      <a:lvl6pPr marL="172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6pPr>
      <a:lvl7pPr marL="218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7pPr>
      <a:lvl8pPr marL="264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8pPr>
      <a:lvl9pPr marL="309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9900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39713"/>
            <a:ext cx="10464800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05100"/>
            <a:ext cx="10464800" cy="584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dirty="0">
                <a:sym typeface="Lucida Grande" charset="0"/>
              </a:rPr>
              <a:t>Second level</a:t>
            </a:r>
          </a:p>
          <a:p>
            <a:pPr lvl="2"/>
            <a:r>
              <a:rPr lang="en-US" dirty="0">
                <a:sym typeface="Lucida Grande" charset="0"/>
              </a:rPr>
              <a:t>Third level</a:t>
            </a:r>
          </a:p>
          <a:p>
            <a:pPr lvl="3"/>
            <a:r>
              <a:rPr lang="en-US" dirty="0">
                <a:sym typeface="Lucida Grande" charset="0"/>
              </a:rPr>
              <a:t>Fourth level</a:t>
            </a:r>
          </a:p>
          <a:p>
            <a:pPr lvl="4"/>
            <a:r>
              <a:rPr lang="en-US" dirty="0">
                <a:sym typeface="Lucida Grande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0001"/>
          </a:solidFill>
          <a:latin typeface="Helvetica"/>
          <a:ea typeface="MS PGothic" pitchFamily="34" charset="-128"/>
          <a:cs typeface="Helvetica"/>
          <a:sym typeface="Lucida Grande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MS PGothic" pitchFamily="34" charset="-128"/>
          <a:cs typeface="MS PGothic" charset="0"/>
          <a:sym typeface="Lucida Grande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000">
          <a:solidFill>
            <a:srgbClr val="FFFFFF"/>
          </a:solidFill>
          <a:latin typeface="Lucida Grande" charset="0"/>
          <a:ea typeface="ＭＳ Ｐゴシック" charset="0"/>
          <a:sym typeface="Lucida Grande" charset="0"/>
        </a:defRPr>
      </a:lvl9pPr>
    </p:titleStyle>
    <p:bodyStyle>
      <a:lvl1pPr marL="5715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1pPr>
      <a:lvl2pPr marL="850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2pPr>
      <a:lvl3pPr marL="1231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3pPr>
      <a:lvl4pPr marL="1612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4pPr>
      <a:lvl5pPr marL="1993900" indent="-571500" algn="l" rtl="0" eaLnBrk="0" fontAlgn="base" hangingPunct="0">
        <a:spcBef>
          <a:spcPts val="4200"/>
        </a:spcBef>
        <a:spcAft>
          <a:spcPct val="0"/>
        </a:spcAft>
        <a:buClrTx/>
        <a:buSzPct val="100000"/>
        <a:buFont typeface="Arial"/>
        <a:buChar char="•"/>
        <a:defRPr sz="3600">
          <a:solidFill>
            <a:srgbClr val="010001"/>
          </a:solidFill>
          <a:latin typeface="Arial"/>
          <a:ea typeface="MS PGothic" pitchFamily="34" charset="-128"/>
          <a:cs typeface="Arial"/>
          <a:sym typeface="Lucida Grande" charset="0"/>
        </a:defRPr>
      </a:lvl5pPr>
      <a:lvl6pPr marL="22606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6pPr>
      <a:lvl7pPr marL="27178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7pPr>
      <a:lvl8pPr marL="31750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8pPr>
      <a:lvl9pPr marL="3632200" indent="-381000" algn="l" rtl="0" fontAlgn="base">
        <a:spcBef>
          <a:spcPts val="4200"/>
        </a:spcBef>
        <a:spcAft>
          <a:spcPct val="0"/>
        </a:spcAft>
        <a:buClr>
          <a:srgbClr val="FEFFFE"/>
        </a:buClr>
        <a:buSzPct val="100000"/>
        <a:buFont typeface="Lucida Grande" charset="0"/>
        <a:buChar char="•"/>
        <a:defRPr sz="3800">
          <a:solidFill>
            <a:schemeClr val="tx1"/>
          </a:solidFill>
          <a:latin typeface="+mn-lt"/>
          <a:ea typeface="+mn-ea"/>
          <a:sym typeface="Lucida Grande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505200"/>
            <a:ext cx="13004800" cy="1524000"/>
          </a:xfrm>
          <a:prstGeom prst="rect">
            <a:avLst/>
          </a:prstGeom>
          <a:solidFill>
            <a:srgbClr val="66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/>
          <a:p>
            <a:pPr algn="ctr"/>
            <a:r>
              <a:rPr lang="en-US" sz="4400" b="1" dirty="0">
                <a:solidFill>
                  <a:srgbClr val="010001"/>
                </a:solidFill>
                <a:latin typeface="Helvetica" charset="0"/>
              </a:rPr>
              <a:t>Chapter </a:t>
            </a:r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8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  <a:p>
            <a:pPr algn="ctr"/>
            <a:r>
              <a:rPr lang="en-US" sz="4400" b="1" dirty="0" smtClean="0">
                <a:solidFill>
                  <a:srgbClr val="010001"/>
                </a:solidFill>
                <a:latin typeface="Helvetica" charset="0"/>
              </a:rPr>
              <a:t>Earth Systems</a:t>
            </a:r>
            <a:endParaRPr lang="en-US" sz="4400" b="1" dirty="0">
              <a:solidFill>
                <a:srgbClr val="010001"/>
              </a:solidFill>
              <a:latin typeface="Helvetic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800" y="86868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Friedland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Relyea</a:t>
            </a:r>
            <a:r>
              <a:rPr lang="en-US" dirty="0">
                <a:solidFill>
                  <a:schemeClr val="bg1"/>
                </a:solidFill>
              </a:rPr>
              <a:t> Environmental Science for AP</a:t>
            </a:r>
            <a:r>
              <a:rPr lang="en-US" baseline="30000" dirty="0">
                <a:solidFill>
                  <a:schemeClr val="bg1"/>
                </a:solidFill>
              </a:rPr>
              <a:t>®</a:t>
            </a:r>
            <a:r>
              <a:rPr lang="en-US" dirty="0">
                <a:solidFill>
                  <a:schemeClr val="bg1"/>
                </a:solidFill>
              </a:rPr>
              <a:t>, second </a:t>
            </a:r>
            <a:r>
              <a:rPr lang="en-US">
                <a:solidFill>
                  <a:schemeClr val="bg1"/>
                </a:solidFill>
              </a:rPr>
              <a:t>edition ©2015 </a:t>
            </a:r>
            <a:r>
              <a:rPr lang="en-US" dirty="0">
                <a:solidFill>
                  <a:schemeClr val="bg1"/>
                </a:solidFill>
              </a:rPr>
              <a:t>W.H. Freeman and Company/BFW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35200" y="9296400"/>
            <a:ext cx="97790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AP</a:t>
            </a:r>
            <a:r>
              <a:rPr lang="en-US" sz="900" baseline="30000" dirty="0">
                <a:solidFill>
                  <a:schemeClr val="bg1"/>
                </a:solidFill>
              </a:rPr>
              <a:t>® </a:t>
            </a:r>
            <a:r>
              <a:rPr lang="en-US" sz="900" dirty="0">
                <a:solidFill>
                  <a:schemeClr val="bg1"/>
                </a:solidFill>
              </a:rPr>
              <a:t>is a trademark registered and/or owned by the College </a:t>
            </a:r>
            <a:r>
              <a:rPr lang="en-US" sz="900" dirty="0" smtClean="0">
                <a:solidFill>
                  <a:schemeClr val="bg1"/>
                </a:solidFill>
              </a:rPr>
              <a:t>Board</a:t>
            </a:r>
            <a:r>
              <a:rPr lang="en-US" sz="900" baseline="30000" dirty="0">
                <a:solidFill>
                  <a:schemeClr val="bg1"/>
                </a:solidFill>
              </a:rPr>
              <a:t>®</a:t>
            </a:r>
            <a:r>
              <a:rPr lang="en-US" sz="900" dirty="0" smtClean="0">
                <a:solidFill>
                  <a:schemeClr val="bg1"/>
                </a:solidFill>
              </a:rPr>
              <a:t>, </a:t>
            </a:r>
            <a:r>
              <a:rPr lang="en-US" sz="900" dirty="0">
                <a:solidFill>
                  <a:schemeClr val="bg1"/>
                </a:solidFill>
              </a:rPr>
              <a:t>which was not involved in the production of, and does not endorse, this product.</a:t>
            </a:r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58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70000" y="-8356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0740"/>
            <a:ext cx="13004800" cy="69781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710" y="8360660"/>
            <a:ext cx="130048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Convection and </a:t>
            </a:r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plate movement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Convection in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mantle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causes oceanic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plates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spread apart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as new rock rises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to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surface at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spreading zones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Where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oceanic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continental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plate margins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come together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older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oceanic crust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is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subducted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9973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Consequences of Plate Movement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Subduction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process of one crustal plate </a:t>
            </a:r>
            <a:r>
              <a:rPr lang="en-US" dirty="0" smtClean="0"/>
              <a:t>passing under </a:t>
            </a:r>
            <a:r>
              <a:rPr lang="en-US" dirty="0"/>
              <a:t>another.</a:t>
            </a:r>
          </a:p>
          <a:p>
            <a:r>
              <a:rPr lang="en-US" b="1" dirty="0"/>
              <a:t>Volcano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vent in the surface of Earth that emits ash</a:t>
            </a:r>
            <a:r>
              <a:rPr lang="en-US" dirty="0" smtClean="0"/>
              <a:t>, gases</a:t>
            </a:r>
            <a:r>
              <a:rPr lang="en-US" dirty="0"/>
              <a:t>, or molten lava.</a:t>
            </a:r>
          </a:p>
        </p:txBody>
      </p:sp>
    </p:spTree>
    <p:extLst>
      <p:ext uri="{BB962C8B-B14F-4D97-AF65-F5344CB8AC3E}">
        <p14:creationId xmlns:p14="http://schemas.microsoft.com/office/powerpoint/2010/main" val="2490591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Consequences of 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90" y="2055588"/>
            <a:ext cx="8097404" cy="68686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48362" y="2055588"/>
            <a:ext cx="435199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Plate movement 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over a hot</a:t>
            </a:r>
          </a:p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spot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The Hawaiian Islands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were formed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by volcanic eruptions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as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Pacific Plate traveled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over a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geologic hot spot.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chain of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inactive volcanoes to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northwest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Hawaii shows that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those locations used to be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over the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hot spot. Numbers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indicate how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long ago each area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was located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over the hot spot (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in millions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of years).</a:t>
            </a:r>
          </a:p>
        </p:txBody>
      </p:sp>
    </p:spTree>
    <p:extLst>
      <p:ext uri="{BB962C8B-B14F-4D97-AF65-F5344CB8AC3E}">
        <p14:creationId xmlns:p14="http://schemas.microsoft.com/office/powerpoint/2010/main" val="4202691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55881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Types of Plate Contact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Divergent plate boundary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area beneath the </a:t>
            </a:r>
            <a:r>
              <a:rPr lang="en-US" dirty="0" smtClean="0"/>
              <a:t>ocean where </a:t>
            </a:r>
            <a:r>
              <a:rPr lang="en-US" dirty="0"/>
              <a:t>tectonic plates move away from each other.</a:t>
            </a:r>
          </a:p>
          <a:p>
            <a:r>
              <a:rPr lang="en-US" b="1" dirty="0"/>
              <a:t>Seafloor spreading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formation of new </a:t>
            </a:r>
            <a:r>
              <a:rPr lang="en-US" dirty="0" smtClean="0"/>
              <a:t>ocean crust </a:t>
            </a:r>
            <a:r>
              <a:rPr lang="en-US" dirty="0"/>
              <a:t>as a result of magma pushing upward </a:t>
            </a:r>
            <a:r>
              <a:rPr lang="en-US" dirty="0" smtClean="0"/>
              <a:t>and outward </a:t>
            </a:r>
            <a:r>
              <a:rPr lang="en-US" dirty="0"/>
              <a:t>from Earth’s mantle to the surface</a:t>
            </a:r>
            <a:r>
              <a:rPr lang="en-US" dirty="0" smtClean="0"/>
              <a:t>.</a:t>
            </a:r>
          </a:p>
          <a:p>
            <a:r>
              <a:rPr lang="en-US" b="1" dirty="0"/>
              <a:t>Convergent plate boundary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area where </a:t>
            </a:r>
            <a:r>
              <a:rPr lang="en-US" dirty="0" smtClean="0"/>
              <a:t>plates move </a:t>
            </a:r>
            <a:r>
              <a:rPr lang="en-US" dirty="0"/>
              <a:t>toward one another and collide.</a:t>
            </a:r>
          </a:p>
          <a:p>
            <a:r>
              <a:rPr lang="en-US" b="1" dirty="0"/>
              <a:t>Transform fault boundary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area where </a:t>
            </a:r>
            <a:r>
              <a:rPr lang="en-US" dirty="0" smtClean="0"/>
              <a:t>tectonic plates </a:t>
            </a:r>
            <a:r>
              <a:rPr lang="en-US" dirty="0"/>
              <a:t>move sideways past each other.</a:t>
            </a:r>
          </a:p>
        </p:txBody>
      </p:sp>
    </p:spTree>
    <p:extLst>
      <p:ext uri="{BB962C8B-B14F-4D97-AF65-F5344CB8AC3E}">
        <p14:creationId xmlns:p14="http://schemas.microsoft.com/office/powerpoint/2010/main" val="1616526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61922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Types of Plate Contact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574649"/>
            <a:ext cx="4680177" cy="817895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18586" y="2564895"/>
            <a:ext cx="65024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Types of plate boundaries. </a:t>
            </a:r>
            <a:endParaRPr lang="en-US" sz="2800" b="1" dirty="0" smtClean="0">
              <a:solidFill>
                <a:srgbClr val="010001"/>
              </a:solidFill>
              <a:latin typeface="Arial"/>
              <a:cs typeface="Arial"/>
            </a:endParaRP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(a) At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divergent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plate boundaries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plates move apart. (b) At convergent plate boundaries,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plates collide.</a:t>
            </a: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(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c) At transform fault boundaries, plates slide past each other.</a:t>
            </a:r>
          </a:p>
        </p:txBody>
      </p:sp>
    </p:spTree>
    <p:extLst>
      <p:ext uri="{BB962C8B-B14F-4D97-AF65-F5344CB8AC3E}">
        <p14:creationId xmlns:p14="http://schemas.microsoft.com/office/powerpoint/2010/main" val="2334557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Types of Plate Contact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554692"/>
            <a:ext cx="10464800" cy="5840413"/>
          </a:xfrm>
        </p:spPr>
        <p:txBody>
          <a:bodyPr/>
          <a:lstStyle/>
          <a:p>
            <a:r>
              <a:rPr lang="en-US" b="1" dirty="0"/>
              <a:t>Fault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fracture in rock caused by a movement </a:t>
            </a:r>
            <a:r>
              <a:rPr lang="en-US" dirty="0" smtClean="0"/>
              <a:t>of Earth’s </a:t>
            </a:r>
            <a:r>
              <a:rPr lang="en-US" dirty="0"/>
              <a:t>crust.</a:t>
            </a:r>
          </a:p>
          <a:p>
            <a:r>
              <a:rPr lang="en-US" b="1" dirty="0"/>
              <a:t>Seismic activity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frequency and intensity </a:t>
            </a:r>
            <a:r>
              <a:rPr lang="en-US" dirty="0" smtClean="0"/>
              <a:t>of earthquakes </a:t>
            </a:r>
            <a:r>
              <a:rPr lang="en-US" dirty="0"/>
              <a:t>experienced over time.</a:t>
            </a:r>
          </a:p>
          <a:p>
            <a:r>
              <a:rPr lang="en-US" b="1" dirty="0"/>
              <a:t>Fault zone </a:t>
            </a:r>
            <a:r>
              <a:rPr lang="en-US" b="1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large expanse of rock where a fault </a:t>
            </a:r>
            <a:r>
              <a:rPr lang="en-US" dirty="0" smtClean="0"/>
              <a:t>has occurred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523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Faults, Earthquakes, and Volcanoes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3273308"/>
            <a:ext cx="10464800" cy="5840413"/>
          </a:xfrm>
        </p:spPr>
        <p:txBody>
          <a:bodyPr/>
          <a:lstStyle/>
          <a:p>
            <a:r>
              <a:rPr lang="en-US" sz="3200" b="1" dirty="0" smtClean="0"/>
              <a:t>Earthquake</a:t>
            </a:r>
            <a:r>
              <a:rPr lang="en-US" sz="3200" dirty="0" smtClean="0"/>
              <a:t>  The </a:t>
            </a:r>
            <a:r>
              <a:rPr lang="en-US" sz="3200" dirty="0"/>
              <a:t>sudden movement of Earth’s </a:t>
            </a:r>
            <a:r>
              <a:rPr lang="en-US" sz="3200" dirty="0" smtClean="0"/>
              <a:t>crust caused </a:t>
            </a:r>
            <a:r>
              <a:rPr lang="en-US" sz="3200" dirty="0"/>
              <a:t>by a release of potential energy along </a:t>
            </a:r>
            <a:r>
              <a:rPr lang="en-US" sz="3200" dirty="0" smtClean="0"/>
              <a:t>a geologic </a:t>
            </a:r>
            <a:r>
              <a:rPr lang="en-US" sz="3200" dirty="0"/>
              <a:t>fault and usually causing a vibration </a:t>
            </a:r>
            <a:r>
              <a:rPr lang="en-US" sz="3200" dirty="0" smtClean="0"/>
              <a:t>or trembling at Earth’s surface.</a:t>
            </a:r>
          </a:p>
          <a:p>
            <a:r>
              <a:rPr lang="en-US" sz="3200" b="1" dirty="0" smtClean="0"/>
              <a:t>Epicenter</a:t>
            </a:r>
            <a:r>
              <a:rPr lang="en-US" sz="3200" dirty="0" smtClean="0"/>
              <a:t> </a:t>
            </a:r>
            <a:r>
              <a:rPr lang="en-US" sz="3200" dirty="0"/>
              <a:t>The exact point on the surface of </a:t>
            </a:r>
            <a:r>
              <a:rPr lang="en-US" sz="3200" dirty="0" smtClean="0"/>
              <a:t>Earth directly </a:t>
            </a:r>
            <a:r>
              <a:rPr lang="en-US" sz="3200" dirty="0"/>
              <a:t>above the location where rock ruptures </a:t>
            </a:r>
            <a:r>
              <a:rPr lang="en-US" sz="3200" dirty="0" smtClean="0"/>
              <a:t>during an </a:t>
            </a:r>
            <a:r>
              <a:rPr lang="en-US" sz="3200" dirty="0"/>
              <a:t>earthquake.</a:t>
            </a:r>
          </a:p>
          <a:p>
            <a:r>
              <a:rPr lang="en-US" sz="3200" b="1" dirty="0"/>
              <a:t>Richter scale </a:t>
            </a:r>
            <a:r>
              <a:rPr lang="en-US" sz="3200" dirty="0"/>
              <a:t>A scale that measures the </a:t>
            </a:r>
            <a:r>
              <a:rPr lang="en-US" sz="3200" dirty="0" smtClean="0"/>
              <a:t>largest ground </a:t>
            </a:r>
            <a:r>
              <a:rPr lang="en-US" sz="3200" dirty="0"/>
              <a:t>movement that occurs during an earthquake</a:t>
            </a:r>
            <a:r>
              <a:rPr lang="en-US" sz="3200" dirty="0" smtClean="0"/>
              <a:t>.</a:t>
            </a:r>
          </a:p>
          <a:p>
            <a:pPr lvl="0"/>
            <a:r>
              <a:rPr lang="en-US" sz="3200" dirty="0"/>
              <a:t>The Richter scale increases by a factor of 10, so an earthquake of 7 is 10 times greater than an earthquake of 6. 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167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Faults, Earthquakes, and Volcanoes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785510"/>
            <a:ext cx="8682820" cy="63532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234" y="8280433"/>
            <a:ext cx="123155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Locations of earthquakes and volcanoes.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 “Ring of Fire” circles the Pacific Ocean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along plate boundaries. Other zones of seismic and volcanic activity, including hot spots, are also shown on this map.</a:t>
            </a:r>
          </a:p>
        </p:txBody>
      </p:sp>
    </p:spTree>
    <p:extLst>
      <p:ext uri="{BB962C8B-B14F-4D97-AF65-F5344CB8AC3E}">
        <p14:creationId xmlns:p14="http://schemas.microsoft.com/office/powerpoint/2010/main" val="1817257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rock cycle recycles scarce minerals and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Rock cycle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geologic cycle governing the </a:t>
            </a:r>
            <a:r>
              <a:rPr lang="en-US" dirty="0" smtClean="0"/>
              <a:t>constant formation</a:t>
            </a:r>
            <a:r>
              <a:rPr lang="en-US" dirty="0"/>
              <a:t>, alteration, and destruction of rock </a:t>
            </a:r>
            <a:r>
              <a:rPr lang="en-US" dirty="0" smtClean="0"/>
              <a:t>material that </a:t>
            </a:r>
            <a:r>
              <a:rPr lang="en-US" dirty="0"/>
              <a:t>results from tectonics, weathering, and erosion</a:t>
            </a:r>
            <a:r>
              <a:rPr lang="en-US" dirty="0" smtClean="0"/>
              <a:t>, among </a:t>
            </a:r>
            <a:r>
              <a:rPr lang="en-US" dirty="0"/>
              <a:t>other processes</a:t>
            </a:r>
            <a:r>
              <a:rPr lang="en-US" dirty="0" smtClean="0"/>
              <a:t>.</a:t>
            </a:r>
          </a:p>
          <a:p>
            <a:r>
              <a:rPr lang="en-US" dirty="0"/>
              <a:t>The rock cycle is the slowest of all Earth's cycles.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441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Rock Cycle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There are three major ways in which rocks at Earth's surface can form. This leads to three types of rock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Directly from molten magma (igneous</a:t>
            </a:r>
            <a:r>
              <a:rPr lang="en-US" dirty="0" smtClean="0"/>
              <a:t>)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Compression of sediments (sedimentary</a:t>
            </a:r>
            <a:r>
              <a:rPr lang="en-US" dirty="0" smtClean="0"/>
              <a:t>)</a:t>
            </a:r>
            <a:endParaRPr lang="en-US" dirty="0"/>
          </a:p>
          <a:p>
            <a:pPr lvl="0"/>
            <a:r>
              <a:rPr lang="en-US" dirty="0"/>
              <a:t>Exposure to high temperatures and pressures (metamorphic</a:t>
            </a:r>
            <a:r>
              <a:rPr lang="en-US" dirty="0" smtClean="0"/>
              <a:t>)</a:t>
            </a:r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130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24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Mineral </a:t>
            </a:r>
            <a:r>
              <a:rPr lang="en-US" dirty="0"/>
              <a:t>Resources and Geology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 you should be able to</a:t>
            </a:r>
          </a:p>
          <a:p>
            <a:r>
              <a:rPr lang="en-US" dirty="0" smtClean="0"/>
              <a:t>describe </a:t>
            </a:r>
            <a:r>
              <a:rPr lang="en-US" dirty="0"/>
              <a:t>the formation of Earth and </a:t>
            </a:r>
            <a:r>
              <a:rPr lang="en-US" dirty="0" smtClean="0"/>
              <a:t>the distribution </a:t>
            </a:r>
            <a:r>
              <a:rPr lang="en-US" dirty="0"/>
              <a:t>of critical elements on Earth.</a:t>
            </a:r>
          </a:p>
          <a:p>
            <a:r>
              <a:rPr lang="en-US" dirty="0" smtClean="0"/>
              <a:t>define </a:t>
            </a:r>
            <a:r>
              <a:rPr lang="en-US" dirty="0"/>
              <a:t>the theory of plate tectonics and discuss its relevance to the study of </a:t>
            </a:r>
            <a:r>
              <a:rPr lang="en-US" dirty="0" smtClean="0"/>
              <a:t>the environment</a:t>
            </a:r>
            <a:r>
              <a:rPr lang="en-US" dirty="0"/>
              <a:t>.</a:t>
            </a:r>
          </a:p>
          <a:p>
            <a:r>
              <a:rPr lang="en-US" dirty="0" smtClean="0"/>
              <a:t>describe </a:t>
            </a:r>
            <a:r>
              <a:rPr lang="en-US" dirty="0"/>
              <a:t>the rock cycle and discuss its importance in environmental science.</a:t>
            </a:r>
          </a:p>
        </p:txBody>
      </p:sp>
    </p:spTree>
    <p:extLst>
      <p:ext uri="{BB962C8B-B14F-4D97-AF65-F5344CB8AC3E}">
        <p14:creationId xmlns:p14="http://schemas.microsoft.com/office/powerpoint/2010/main" val="2906087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103507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Rock Cycle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333489"/>
            <a:ext cx="8842700" cy="64702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814608"/>
            <a:ext cx="1300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The rock cycle.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The rock cycle slowly but continuously forms new rock and breaks down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old rock. Three types of rock are created in the rock cycle: Igneous rock is formed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from magma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;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sedimentary rock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is formed by the compression of sedimentary materials; and metamorphic rock is created when rocks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are subjected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to high temperatures and pressures.</a:t>
            </a:r>
          </a:p>
        </p:txBody>
      </p:sp>
    </p:spTree>
    <p:extLst>
      <p:ext uri="{BB962C8B-B14F-4D97-AF65-F5344CB8AC3E}">
        <p14:creationId xmlns:p14="http://schemas.microsoft.com/office/powerpoint/2010/main" val="2392612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Igneous Rocks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773325"/>
            <a:ext cx="10464800" cy="5840413"/>
          </a:xfrm>
        </p:spPr>
        <p:txBody>
          <a:bodyPr/>
          <a:lstStyle/>
          <a:p>
            <a:r>
              <a:rPr lang="en-US" b="1" dirty="0"/>
              <a:t>Igneous rock </a:t>
            </a:r>
            <a:r>
              <a:rPr lang="en-US" b="1" dirty="0" smtClean="0"/>
              <a:t> </a:t>
            </a:r>
            <a:r>
              <a:rPr lang="en-US" dirty="0" smtClean="0"/>
              <a:t>Rock </a:t>
            </a:r>
            <a:r>
              <a:rPr lang="en-US" dirty="0"/>
              <a:t>formed directly from magma</a:t>
            </a:r>
            <a:r>
              <a:rPr lang="en-US" dirty="0" smtClean="0"/>
              <a:t>.</a:t>
            </a:r>
          </a:p>
          <a:p>
            <a:r>
              <a:rPr lang="en-US" b="1" dirty="0"/>
              <a:t>Intrusive igneous rock </a:t>
            </a:r>
            <a:r>
              <a:rPr lang="en-US" b="1" dirty="0" smtClean="0"/>
              <a:t> </a:t>
            </a:r>
            <a:r>
              <a:rPr lang="en-US" dirty="0" smtClean="0"/>
              <a:t>Igneous </a:t>
            </a:r>
            <a:r>
              <a:rPr lang="en-US" dirty="0"/>
              <a:t>rock that forms </a:t>
            </a:r>
            <a:r>
              <a:rPr lang="en-US" dirty="0" smtClean="0"/>
              <a:t>when magma </a:t>
            </a:r>
            <a:r>
              <a:rPr lang="en-US" dirty="0"/>
              <a:t>rises up and cools in a place underground.</a:t>
            </a:r>
          </a:p>
          <a:p>
            <a:r>
              <a:rPr lang="en-US" b="1" dirty="0"/>
              <a:t>Extrusive igneous rock</a:t>
            </a:r>
            <a:r>
              <a:rPr lang="en-US" dirty="0"/>
              <a:t> </a:t>
            </a:r>
            <a:r>
              <a:rPr lang="en-US" dirty="0" smtClean="0"/>
              <a:t> Rock </a:t>
            </a:r>
            <a:r>
              <a:rPr lang="en-US" dirty="0"/>
              <a:t>that forms when </a:t>
            </a:r>
            <a:r>
              <a:rPr lang="en-US" dirty="0" smtClean="0"/>
              <a:t>magma cools </a:t>
            </a:r>
            <a:r>
              <a:rPr lang="en-US" dirty="0"/>
              <a:t>above the surface of Earth.</a:t>
            </a:r>
          </a:p>
          <a:p>
            <a:r>
              <a:rPr lang="en-US" b="1" dirty="0"/>
              <a:t>Fracture</a:t>
            </a:r>
            <a:r>
              <a:rPr lang="en-US" dirty="0"/>
              <a:t> </a:t>
            </a:r>
            <a:r>
              <a:rPr lang="en-US" dirty="0" smtClean="0"/>
              <a:t> In </a:t>
            </a:r>
            <a:r>
              <a:rPr lang="en-US" dirty="0"/>
              <a:t>geology, a crack that occurs in rock </a:t>
            </a:r>
            <a:r>
              <a:rPr lang="en-US" dirty="0" smtClean="0"/>
              <a:t>as it </a:t>
            </a:r>
            <a:r>
              <a:rPr lang="en-US" dirty="0"/>
              <a:t>cools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111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Sedimentary Rock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Sedimentary rock </a:t>
            </a:r>
            <a:r>
              <a:rPr lang="en-US" b="1" dirty="0" smtClean="0"/>
              <a:t> </a:t>
            </a:r>
            <a:r>
              <a:rPr lang="en-US" dirty="0" smtClean="0"/>
              <a:t>Rock </a:t>
            </a:r>
            <a:r>
              <a:rPr lang="en-US" dirty="0"/>
              <a:t>that forms when </a:t>
            </a:r>
            <a:r>
              <a:rPr lang="en-US" dirty="0" smtClean="0"/>
              <a:t>sediments such </a:t>
            </a:r>
            <a:r>
              <a:rPr lang="en-US" dirty="0"/>
              <a:t>as muds, sands, or gravels are compressed </a:t>
            </a:r>
            <a:r>
              <a:rPr lang="en-US" dirty="0" smtClean="0"/>
              <a:t>by overlying </a:t>
            </a:r>
            <a:r>
              <a:rPr lang="en-US" dirty="0"/>
              <a:t>sediments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Sedimentary rocks hold the fossil record that provides a window into our past.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501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Metamorphic Rocks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Metamorphic rock </a:t>
            </a:r>
            <a:r>
              <a:rPr lang="en-US" b="1" dirty="0" smtClean="0"/>
              <a:t> </a:t>
            </a:r>
            <a:r>
              <a:rPr lang="en-US" dirty="0" smtClean="0"/>
              <a:t>Rock </a:t>
            </a:r>
            <a:r>
              <a:rPr lang="en-US" dirty="0"/>
              <a:t>that forms when </a:t>
            </a:r>
            <a:r>
              <a:rPr lang="en-US" dirty="0" smtClean="0"/>
              <a:t>sedimentary rock</a:t>
            </a:r>
            <a:r>
              <a:rPr lang="en-US" dirty="0"/>
              <a:t>, igneous rock, or other metamorphic rock </a:t>
            </a:r>
            <a:r>
              <a:rPr lang="en-US" dirty="0" smtClean="0"/>
              <a:t>is subjected </a:t>
            </a:r>
            <a:r>
              <a:rPr lang="en-US" dirty="0"/>
              <a:t>to high temperature and pressure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Metamorphic rock has been important as a building material throughout human history because it is structurally strong and visually attractive.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53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25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Weathering </a:t>
            </a:r>
            <a:r>
              <a:rPr lang="en-US" dirty="0"/>
              <a:t>and Soil Science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After reading this module, you should be able to</a:t>
            </a:r>
          </a:p>
          <a:p>
            <a:r>
              <a:rPr lang="en-US" dirty="0" smtClean="0"/>
              <a:t> </a:t>
            </a:r>
            <a:r>
              <a:rPr lang="en-US" dirty="0"/>
              <a:t>understand how weathering and erosion occur and how they contribute </a:t>
            </a:r>
            <a:r>
              <a:rPr lang="en-US" dirty="0" smtClean="0"/>
              <a:t>to element </a:t>
            </a:r>
            <a:r>
              <a:rPr lang="en-US" dirty="0"/>
              <a:t>cycling and soil formation.</a:t>
            </a:r>
          </a:p>
          <a:p>
            <a:r>
              <a:rPr lang="en-US" dirty="0" smtClean="0"/>
              <a:t>explain </a:t>
            </a:r>
            <a:r>
              <a:rPr lang="en-US" dirty="0"/>
              <a:t>how soil forms and describe its characteristics.</a:t>
            </a:r>
          </a:p>
          <a:p>
            <a:r>
              <a:rPr lang="en-US" dirty="0" smtClean="0"/>
              <a:t>describe </a:t>
            </a:r>
            <a:r>
              <a:rPr lang="en-US" dirty="0"/>
              <a:t>how humans extract elements and minerals and the social </a:t>
            </a:r>
            <a:r>
              <a:rPr lang="en-US" dirty="0" smtClean="0"/>
              <a:t>and environmental </a:t>
            </a:r>
            <a:r>
              <a:rPr lang="en-US" dirty="0"/>
              <a:t>consequences of these activities.</a:t>
            </a:r>
          </a:p>
        </p:txBody>
      </p:sp>
    </p:spTree>
    <p:extLst>
      <p:ext uri="{BB962C8B-B14F-4D97-AF65-F5344CB8AC3E}">
        <p14:creationId xmlns:p14="http://schemas.microsoft.com/office/powerpoint/2010/main" val="3979928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processes of weathering and erosion contribute to the recycling of the elements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rock is exposed at Earth's surface, it begins to break down through the processes of weathering and erosion.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553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Weathering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Physical weathering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mechanical breakdown </a:t>
            </a:r>
            <a:r>
              <a:rPr lang="en-US" dirty="0" smtClean="0"/>
              <a:t>of rocks </a:t>
            </a:r>
            <a:r>
              <a:rPr lang="en-US" dirty="0"/>
              <a:t>and minerals</a:t>
            </a:r>
            <a:r>
              <a:rPr lang="en-US" dirty="0" smtClean="0"/>
              <a:t>.</a:t>
            </a:r>
          </a:p>
          <a:p>
            <a:r>
              <a:rPr lang="en-US" b="1" dirty="0"/>
              <a:t>Chemical weathering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breakdown of rocks </a:t>
            </a:r>
            <a:r>
              <a:rPr lang="en-US" dirty="0" smtClean="0"/>
              <a:t>and minerals </a:t>
            </a:r>
            <a:r>
              <a:rPr lang="en-US" dirty="0"/>
              <a:t>by chemical reactions, the dissolving </a:t>
            </a:r>
            <a:r>
              <a:rPr lang="en-US" dirty="0" smtClean="0"/>
              <a:t>of chemical </a:t>
            </a:r>
            <a:r>
              <a:rPr lang="en-US" dirty="0"/>
              <a:t>elements from rocks, or both.</a:t>
            </a:r>
          </a:p>
          <a:p>
            <a:r>
              <a:rPr lang="en-US" b="1" dirty="0"/>
              <a:t>Acid precipitation </a:t>
            </a:r>
            <a:r>
              <a:rPr lang="en-US" b="1" dirty="0" smtClean="0"/>
              <a:t> </a:t>
            </a:r>
            <a:r>
              <a:rPr lang="en-US" dirty="0" smtClean="0"/>
              <a:t>Precipitation </a:t>
            </a:r>
            <a:r>
              <a:rPr lang="en-US" dirty="0"/>
              <a:t>high in sulfuric </a:t>
            </a:r>
            <a:r>
              <a:rPr lang="en-US" dirty="0" smtClean="0"/>
              <a:t>acid and </a:t>
            </a:r>
            <a:r>
              <a:rPr lang="en-US" dirty="0"/>
              <a:t>nitric acid from reactions between water </a:t>
            </a:r>
            <a:r>
              <a:rPr lang="en-US" dirty="0" smtClean="0"/>
              <a:t>vapor and </a:t>
            </a:r>
            <a:r>
              <a:rPr lang="en-US" dirty="0"/>
              <a:t>sulfur and nitrogen oxides in the </a:t>
            </a:r>
            <a:r>
              <a:rPr lang="en-US" dirty="0" smtClean="0"/>
              <a:t>atmosphere. </a:t>
            </a:r>
            <a:r>
              <a:rPr lang="en-US" i="1" dirty="0" smtClean="0"/>
              <a:t>Also </a:t>
            </a:r>
            <a:r>
              <a:rPr lang="en-US" i="1" dirty="0"/>
              <a:t>known as </a:t>
            </a:r>
            <a:r>
              <a:rPr lang="en-US" b="1" dirty="0"/>
              <a:t>Acid rain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2603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Weathering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2044268"/>
            <a:ext cx="10326669" cy="59525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504" y="8285663"/>
            <a:ext cx="12974766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10001"/>
                </a:solidFill>
                <a:latin typeface="Arial"/>
                <a:cs typeface="Arial"/>
              </a:rPr>
              <a:t>Physical weathering</a:t>
            </a:r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(a) Water can work its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way into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cracks in rock, where it can wash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away loose material. When the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water freezes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and expands, it can widen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the cracks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 (b) Growing plant roots can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force rock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sections apart.</a:t>
            </a:r>
          </a:p>
        </p:txBody>
      </p:sp>
    </p:spTree>
    <p:extLst>
      <p:ext uri="{BB962C8B-B14F-4D97-AF65-F5344CB8AC3E}">
        <p14:creationId xmlns:p14="http://schemas.microsoft.com/office/powerpoint/2010/main" val="2606690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Erosion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Erosion</a:t>
            </a:r>
            <a:r>
              <a:rPr lang="en-US" dirty="0"/>
              <a:t> </a:t>
            </a:r>
            <a:r>
              <a:rPr lang="en-US" dirty="0" smtClean="0"/>
              <a:t> The </a:t>
            </a:r>
            <a:r>
              <a:rPr lang="en-US" dirty="0"/>
              <a:t>physical removal of rock fragments </a:t>
            </a:r>
            <a:r>
              <a:rPr lang="en-US" dirty="0" smtClean="0"/>
              <a:t>from a </a:t>
            </a:r>
            <a:r>
              <a:rPr lang="en-US" dirty="0"/>
              <a:t>landscape or ecosystem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Erosion is usually the result of two processes</a:t>
            </a:r>
            <a:r>
              <a:rPr lang="en-US" dirty="0" smtClean="0"/>
              <a:t>:</a:t>
            </a:r>
            <a:endParaRPr lang="en-US" dirty="0"/>
          </a:p>
          <a:p>
            <a:pPr lvl="0"/>
            <a:r>
              <a:rPr lang="en-US" dirty="0"/>
              <a:t>Wind, water and ice move materials downslope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Living organisms burrow under the soil.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973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links the rock cycle and the biosphere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Soil serves many functions</a:t>
            </a:r>
            <a:r>
              <a:rPr lang="en-US" dirty="0" smtClean="0"/>
              <a:t>:</a:t>
            </a:r>
            <a:endParaRPr lang="en-US" dirty="0"/>
          </a:p>
          <a:p>
            <a:pPr lvl="0"/>
            <a:r>
              <a:rPr lang="en-US" dirty="0"/>
              <a:t>A medium for plant growth</a:t>
            </a:r>
          </a:p>
          <a:p>
            <a:pPr lvl="0"/>
            <a:r>
              <a:rPr lang="en-US" dirty="0"/>
              <a:t>A filter for water</a:t>
            </a:r>
          </a:p>
          <a:p>
            <a:pPr lvl="0"/>
            <a:r>
              <a:rPr lang="en-US" dirty="0"/>
              <a:t>A habitat for living organisms</a:t>
            </a:r>
          </a:p>
          <a:p>
            <a:pPr lvl="0"/>
            <a:r>
              <a:rPr lang="en-US" dirty="0"/>
              <a:t>A filter for pollutants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17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The availability of Earth's resources was determined when the planet was formed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distribution of chemicals, minerals, and ores around the world is in part a function of the processes that occurred during the formation of Earth.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14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links the rock cycle and the biosphere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9" y="2380994"/>
            <a:ext cx="6212801" cy="6570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23075" y="2705100"/>
            <a:ext cx="4994255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Ecosystem services 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provided by soil.</a:t>
            </a:r>
          </a:p>
          <a:p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Soil serves as a medium for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plant growth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as a habitat for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other organisms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and as a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recycling system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for organic wastes. Soil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also helps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to filter and purify water.</a:t>
            </a:r>
          </a:p>
        </p:txBody>
      </p:sp>
    </p:spTree>
    <p:extLst>
      <p:ext uri="{BB962C8B-B14F-4D97-AF65-F5344CB8AC3E}">
        <p14:creationId xmlns:p14="http://schemas.microsoft.com/office/powerpoint/2010/main" val="2532476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of Soil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775151"/>
            <a:ext cx="9816886" cy="62732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8357165"/>
            <a:ext cx="1266584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</a:rPr>
              <a:t>Soil formation.</a:t>
            </a:r>
            <a:r>
              <a:rPr lang="en-US" sz="2400" dirty="0">
                <a:solidFill>
                  <a:srgbClr val="010001"/>
                </a:solidFill>
              </a:rPr>
              <a:t> Soil is a mixture of organic and inorganic matter. The breakdown of </a:t>
            </a:r>
            <a:r>
              <a:rPr lang="en-US" sz="2400" dirty="0" smtClean="0">
                <a:solidFill>
                  <a:srgbClr val="010001"/>
                </a:solidFill>
              </a:rPr>
              <a:t>rock and </a:t>
            </a:r>
            <a:r>
              <a:rPr lang="en-US" sz="2400" dirty="0">
                <a:solidFill>
                  <a:srgbClr val="010001"/>
                </a:solidFill>
              </a:rPr>
              <a:t>primary minerals from the parent material provides the inorganic matter. The organic matter comes </a:t>
            </a:r>
            <a:r>
              <a:rPr lang="en-US" sz="2400" dirty="0" smtClean="0">
                <a:solidFill>
                  <a:srgbClr val="010001"/>
                </a:solidFill>
              </a:rPr>
              <a:t>from organisms </a:t>
            </a:r>
            <a:r>
              <a:rPr lang="en-US" sz="2400" dirty="0">
                <a:solidFill>
                  <a:srgbClr val="010001"/>
                </a:solidFill>
              </a:rPr>
              <a:t>and their wastes.</a:t>
            </a:r>
          </a:p>
        </p:txBody>
      </p:sp>
    </p:spTree>
    <p:extLst>
      <p:ext uri="{BB962C8B-B14F-4D97-AF65-F5344CB8AC3E}">
        <p14:creationId xmlns:p14="http://schemas.microsoft.com/office/powerpoint/2010/main" val="2943037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Five </a:t>
            </a:r>
            <a:r>
              <a:rPr lang="en-US" dirty="0"/>
              <a:t>factors determine the properties of soil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b="1" dirty="0"/>
              <a:t>Parent material</a:t>
            </a:r>
            <a:r>
              <a:rPr lang="en-US" dirty="0"/>
              <a:t> </a:t>
            </a:r>
            <a:r>
              <a:rPr lang="en-US" dirty="0" smtClean="0"/>
              <a:t> The </a:t>
            </a:r>
            <a:r>
              <a:rPr lang="en-US" dirty="0"/>
              <a:t>rock material from which </a:t>
            </a:r>
            <a:r>
              <a:rPr lang="en-US" dirty="0" smtClean="0"/>
              <a:t>the inorganic </a:t>
            </a:r>
            <a:r>
              <a:rPr lang="en-US" dirty="0"/>
              <a:t>components of a soil are derived.</a:t>
            </a:r>
          </a:p>
          <a:p>
            <a:pPr>
              <a:lnSpc>
                <a:spcPct val="50000"/>
              </a:lnSpc>
            </a:pPr>
            <a:r>
              <a:rPr lang="en-US" dirty="0"/>
              <a:t>Climate</a:t>
            </a:r>
          </a:p>
          <a:p>
            <a:pPr>
              <a:lnSpc>
                <a:spcPct val="50000"/>
              </a:lnSpc>
            </a:pPr>
            <a:r>
              <a:rPr lang="en-US" dirty="0"/>
              <a:t>Topography</a:t>
            </a:r>
          </a:p>
          <a:p>
            <a:pPr>
              <a:lnSpc>
                <a:spcPct val="50000"/>
              </a:lnSpc>
            </a:pPr>
            <a:r>
              <a:rPr lang="en-US" dirty="0"/>
              <a:t>Organisms</a:t>
            </a:r>
          </a:p>
          <a:p>
            <a:pPr>
              <a:lnSpc>
                <a:spcPct val="50000"/>
              </a:lnSpc>
            </a:pPr>
            <a:r>
              <a:rPr lang="en-US" dirty="0" smtClean="0"/>
              <a:t>Time</a:t>
            </a:r>
          </a:p>
          <a:p>
            <a:pPr>
              <a:lnSpc>
                <a:spcPct val="50000"/>
              </a:lnSpc>
            </a:pPr>
            <a:endParaRPr lang="en-US" sz="800" dirty="0"/>
          </a:p>
          <a:p>
            <a:r>
              <a:rPr lang="en-US" b="1" dirty="0"/>
              <a:t>Soil degradation</a:t>
            </a:r>
            <a:r>
              <a:rPr lang="en-US" dirty="0"/>
              <a:t> </a:t>
            </a:r>
            <a:r>
              <a:rPr lang="en-US" dirty="0" smtClean="0"/>
              <a:t> </a:t>
            </a:r>
            <a:r>
              <a:rPr lang="en-US" dirty="0"/>
              <a:t>The loss of some or all of a </a:t>
            </a:r>
            <a:r>
              <a:rPr lang="en-US" dirty="0" smtClean="0"/>
              <a:t>soil’s ability </a:t>
            </a:r>
            <a:r>
              <a:rPr lang="en-US" dirty="0"/>
              <a:t>to support plant growth.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586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Soil Horizons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Horizon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horizontal layer in a soil defined </a:t>
            </a:r>
            <a:r>
              <a:rPr lang="en-US" dirty="0" smtClean="0"/>
              <a:t>by distinctive </a:t>
            </a:r>
            <a:r>
              <a:rPr lang="en-US" dirty="0"/>
              <a:t>physical features such as texture </a:t>
            </a:r>
            <a:r>
              <a:rPr lang="en-US" dirty="0" smtClean="0"/>
              <a:t>and color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4291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95244"/>
            <a:ext cx="10464800" cy="2465387"/>
          </a:xfrm>
        </p:spPr>
        <p:txBody>
          <a:bodyPr/>
          <a:lstStyle/>
          <a:p>
            <a:pPr algn="l"/>
            <a:r>
              <a:rPr lang="en-US" sz="4000" dirty="0"/>
              <a:t>Soil Horizons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13363"/>
            <a:ext cx="10464800" cy="58404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There are  five soil </a:t>
            </a:r>
            <a:r>
              <a:rPr lang="en-US" sz="2800" dirty="0" smtClean="0"/>
              <a:t>horizons:</a:t>
            </a:r>
            <a:endParaRPr lang="en-US" sz="2800" dirty="0"/>
          </a:p>
          <a:p>
            <a:r>
              <a:rPr lang="en-US" sz="2800" b="1" dirty="0"/>
              <a:t>O horizon </a:t>
            </a:r>
            <a:r>
              <a:rPr lang="en-US" sz="2800" b="1" dirty="0" smtClean="0"/>
              <a:t> </a:t>
            </a:r>
            <a:r>
              <a:rPr lang="en-US" sz="2800" dirty="0" smtClean="0"/>
              <a:t>The </a:t>
            </a:r>
            <a:r>
              <a:rPr lang="en-US" sz="2800" dirty="0"/>
              <a:t>organic horizon at the surface </a:t>
            </a:r>
            <a:r>
              <a:rPr lang="en-US" sz="2800" dirty="0" smtClean="0"/>
              <a:t>of many </a:t>
            </a:r>
            <a:r>
              <a:rPr lang="en-US" sz="2800" dirty="0"/>
              <a:t>soils, composed of organic detritus in </a:t>
            </a:r>
            <a:r>
              <a:rPr lang="en-US" sz="2800" dirty="0" smtClean="0"/>
              <a:t>various stages </a:t>
            </a:r>
            <a:r>
              <a:rPr lang="en-US" sz="2800" dirty="0"/>
              <a:t>of decomposition.</a:t>
            </a:r>
          </a:p>
          <a:p>
            <a:r>
              <a:rPr lang="en-US" sz="2800" b="1" dirty="0"/>
              <a:t>A horizon </a:t>
            </a:r>
            <a:r>
              <a:rPr lang="en-US" sz="2800" dirty="0"/>
              <a:t>Frequently the top layer of soil, a zone </a:t>
            </a:r>
            <a:r>
              <a:rPr lang="en-US" sz="2800" dirty="0" smtClean="0"/>
              <a:t>of organic </a:t>
            </a:r>
            <a:r>
              <a:rPr lang="en-US" sz="2800" dirty="0"/>
              <a:t>material and minerals that have been </a:t>
            </a:r>
            <a:r>
              <a:rPr lang="en-US" sz="2800" dirty="0" smtClean="0"/>
              <a:t>mixed together</a:t>
            </a:r>
            <a:r>
              <a:rPr lang="en-US" sz="2800" dirty="0"/>
              <a:t>. Also known as Topsoil.</a:t>
            </a:r>
          </a:p>
          <a:p>
            <a:r>
              <a:rPr lang="en-US" sz="2800" b="1" dirty="0"/>
              <a:t>E horizon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zone of leaching, or eluviation, found </a:t>
            </a:r>
            <a:r>
              <a:rPr lang="en-US" sz="2800" dirty="0" smtClean="0"/>
              <a:t>in some </a:t>
            </a:r>
            <a:r>
              <a:rPr lang="en-US" sz="2800" dirty="0"/>
              <a:t>acidic soils under the O horizon or, less often</a:t>
            </a:r>
            <a:r>
              <a:rPr lang="en-US" sz="2800" dirty="0" smtClean="0"/>
              <a:t>, the </a:t>
            </a:r>
            <a:r>
              <a:rPr lang="en-US" sz="2800" dirty="0"/>
              <a:t>A horizon.</a:t>
            </a:r>
          </a:p>
          <a:p>
            <a:r>
              <a:rPr lang="en-US" sz="2800" b="1" dirty="0"/>
              <a:t>B horizon </a:t>
            </a:r>
            <a:r>
              <a:rPr lang="en-US" sz="2800" b="1" dirty="0" smtClean="0"/>
              <a:t> </a:t>
            </a:r>
            <a:r>
              <a:rPr lang="en-US" sz="2800" dirty="0" smtClean="0"/>
              <a:t>A </a:t>
            </a:r>
            <a:r>
              <a:rPr lang="en-US" sz="2800" dirty="0"/>
              <a:t>soil horizon composed primarily </a:t>
            </a:r>
            <a:r>
              <a:rPr lang="en-US" sz="2800" dirty="0" smtClean="0"/>
              <a:t>of mineral </a:t>
            </a:r>
            <a:r>
              <a:rPr lang="en-US" sz="2800" dirty="0"/>
              <a:t>material with very little organic matter.</a:t>
            </a:r>
          </a:p>
          <a:p>
            <a:r>
              <a:rPr lang="en-US" sz="2800" b="1" dirty="0"/>
              <a:t>C horizon </a:t>
            </a:r>
            <a:r>
              <a:rPr lang="en-US" sz="2800" b="1" dirty="0" smtClean="0"/>
              <a:t> </a:t>
            </a:r>
            <a:r>
              <a:rPr lang="en-US" sz="2800" dirty="0" smtClean="0"/>
              <a:t>The </a:t>
            </a:r>
            <a:r>
              <a:rPr lang="en-US" sz="2800" dirty="0"/>
              <a:t>least-weathered soil horizon, </a:t>
            </a:r>
            <a:r>
              <a:rPr lang="en-US" sz="2800" dirty="0" smtClean="0"/>
              <a:t>which always </a:t>
            </a:r>
            <a:r>
              <a:rPr lang="en-US" sz="2800" dirty="0"/>
              <a:t>occurs beneath the B horizon and is </a:t>
            </a:r>
            <a:r>
              <a:rPr lang="en-US" sz="2800" dirty="0" smtClean="0"/>
              <a:t>similar to </a:t>
            </a:r>
            <a:r>
              <a:rPr lang="en-US" sz="2800" dirty="0"/>
              <a:t>the parent material.</a:t>
            </a:r>
          </a:p>
        </p:txBody>
      </p:sp>
    </p:spTree>
    <p:extLst>
      <p:ext uri="{BB962C8B-B14F-4D97-AF65-F5344CB8AC3E}">
        <p14:creationId xmlns:p14="http://schemas.microsoft.com/office/powerpoint/2010/main" val="2194198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Soil Horizons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572940"/>
            <a:ext cx="8943433" cy="6543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5419" y="8185559"/>
            <a:ext cx="11121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Soil horizons.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All soils have horizons, or layers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which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vary depending on soil-forming factors such as climate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, organisms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, and parent material. Most soils have either an O or A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horizon and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usually not both. Some soils that have an O horizon also have an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E horizon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535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three properties of soil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Physical</a:t>
            </a:r>
          </a:p>
          <a:p>
            <a:pPr lvl="0"/>
            <a:r>
              <a:rPr lang="en-US" dirty="0"/>
              <a:t>Chemical</a:t>
            </a:r>
          </a:p>
          <a:p>
            <a:pPr lvl="0"/>
            <a:r>
              <a:rPr lang="en-US" dirty="0"/>
              <a:t>Biological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100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physical properties of soil refer to physical characteristics such as size and weight. </a:t>
            </a:r>
          </a:p>
          <a:p>
            <a:pPr lvl="0"/>
            <a:r>
              <a:rPr lang="en-US" dirty="0"/>
              <a:t>The texture of a soil is determined by its percentage of sand, silt, and clay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Soil permeability depends on its texture.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478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75" y="1767531"/>
            <a:ext cx="5188535" cy="74476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53058" y="2505433"/>
            <a:ext cx="6264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Soil properties.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(a) Soils consist of a mixture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of clay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silt, and sand. The relative proportions of these particles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determine the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texture of the soil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  <a:p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(b) The relative sizes of sand, silt, and clay.</a:t>
            </a:r>
          </a:p>
        </p:txBody>
      </p:sp>
    </p:spTree>
    <p:extLst>
      <p:ext uri="{BB962C8B-B14F-4D97-AF65-F5344CB8AC3E}">
        <p14:creationId xmlns:p14="http://schemas.microsoft.com/office/powerpoint/2010/main" val="1777905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Properties of Soil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2500"/>
            <a:ext cx="13004800" cy="52865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3230" y="7714476"/>
            <a:ext cx="110697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Soil permeability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The permeability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of soil depends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on its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texture. Sand, with its large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loosely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packed particles,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drains quickly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 Clay drains much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more slowly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4533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Formation and Structure of Earth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754771"/>
            <a:ext cx="6089444" cy="7487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70500" y="2664520"/>
            <a:ext cx="56029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0001"/>
                </a:solidFill>
                <a:latin typeface="Arial"/>
                <a:cs typeface="Arial"/>
              </a:rPr>
              <a:t>Formation of Earth and the solar system.</a:t>
            </a:r>
          </a:p>
          <a:p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The processes that formed Earth 4.6 billion years ago determined </a:t>
            </a:r>
            <a:r>
              <a:rPr lang="en-US" sz="3200" dirty="0" smtClean="0">
                <a:solidFill>
                  <a:srgbClr val="010001"/>
                </a:solidFill>
                <a:latin typeface="Arial"/>
                <a:cs typeface="Arial"/>
              </a:rPr>
              <a:t>the distribution </a:t>
            </a:r>
            <a:r>
              <a:rPr lang="en-US" sz="3200" dirty="0">
                <a:solidFill>
                  <a:srgbClr val="010001"/>
                </a:solidFill>
                <a:latin typeface="Arial"/>
                <a:cs typeface="Arial"/>
              </a:rPr>
              <a:t>and abundance of elements and minerals today.</a:t>
            </a:r>
          </a:p>
        </p:txBody>
      </p:sp>
    </p:spTree>
    <p:extLst>
      <p:ext uri="{BB962C8B-B14F-4D97-AF65-F5344CB8AC3E}">
        <p14:creationId xmlns:p14="http://schemas.microsoft.com/office/powerpoint/2010/main" val="650430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chemical properties of soil help determine how a soil functions.</a:t>
            </a:r>
          </a:p>
          <a:p>
            <a:r>
              <a:rPr lang="en-US" b="1" dirty="0" err="1"/>
              <a:t>Cation</a:t>
            </a:r>
            <a:r>
              <a:rPr lang="en-US" b="1" dirty="0"/>
              <a:t> exchange capacity (CEC)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ability of </a:t>
            </a:r>
            <a:r>
              <a:rPr lang="en-US" dirty="0" smtClean="0"/>
              <a:t>a particular </a:t>
            </a:r>
            <a:r>
              <a:rPr lang="en-US" dirty="0"/>
              <a:t>soil to absorb and release </a:t>
            </a:r>
            <a:r>
              <a:rPr lang="en-US" dirty="0" err="1"/>
              <a:t>cations</a:t>
            </a:r>
            <a:r>
              <a:rPr lang="en-US" dirty="0"/>
              <a:t>.</a:t>
            </a:r>
          </a:p>
          <a:p>
            <a:r>
              <a:rPr lang="en-US" b="1" dirty="0"/>
              <a:t>Base saturation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proportion of soil bases to </a:t>
            </a:r>
            <a:r>
              <a:rPr lang="en-US" dirty="0" smtClean="0"/>
              <a:t>soil acids</a:t>
            </a:r>
            <a:r>
              <a:rPr lang="en-US" dirty="0"/>
              <a:t>, expressed as a percentage.</a:t>
            </a:r>
          </a:p>
        </p:txBody>
      </p:sp>
    </p:spTree>
    <p:extLst>
      <p:ext uri="{BB962C8B-B14F-4D97-AF65-F5344CB8AC3E}">
        <p14:creationId xmlns:p14="http://schemas.microsoft.com/office/powerpoint/2010/main" val="41499911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Properties of Soil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biological properties of soil refer to the activities of the many organisms living in soil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Three groups of organisms account for most of the biological activity in soil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Fungi</a:t>
            </a:r>
          </a:p>
          <a:p>
            <a:pPr lvl="0"/>
            <a:r>
              <a:rPr lang="en-US" dirty="0"/>
              <a:t>Bacteria</a:t>
            </a:r>
          </a:p>
          <a:p>
            <a:pPr lvl="0"/>
            <a:r>
              <a:rPr lang="en-US" dirty="0"/>
              <a:t>Protozoans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869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 smtClean="0"/>
              <a:t>Properties of Soil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2007773"/>
            <a:ext cx="5419974" cy="7413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33606" y="3151268"/>
            <a:ext cx="55434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Soil organisms.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Bacteria, fungi, and 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protozoans account 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for 80 to 90 percent of soil organisms. Also present are snails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slugs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insects, earthworms, and rodents.</a:t>
            </a:r>
          </a:p>
        </p:txBody>
      </p:sp>
    </p:spTree>
    <p:extLst>
      <p:ext uri="{BB962C8B-B14F-4D97-AF65-F5344CB8AC3E}">
        <p14:creationId xmlns:p14="http://schemas.microsoft.com/office/powerpoint/2010/main" val="151928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distribution of minerals on Earth has social and environmental consequences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Rock and minerals are finite resources</a:t>
            </a:r>
            <a:r>
              <a:rPr lang="en-US" dirty="0" smtClean="0"/>
              <a:t>.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Some resources are abundant but others are rare.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573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68103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Crustal abundance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average concentration of </a:t>
            </a:r>
            <a:r>
              <a:rPr lang="en-US" dirty="0" smtClean="0"/>
              <a:t>an element </a:t>
            </a:r>
            <a:r>
              <a:rPr lang="en-US" dirty="0"/>
              <a:t>in Earth’s crust.</a:t>
            </a:r>
          </a:p>
          <a:p>
            <a:r>
              <a:rPr lang="en-US" b="1" dirty="0"/>
              <a:t>Ore</a:t>
            </a:r>
            <a:r>
              <a:rPr lang="en-US" dirty="0"/>
              <a:t> </a:t>
            </a:r>
            <a:r>
              <a:rPr lang="en-US" dirty="0" smtClean="0"/>
              <a:t> A </a:t>
            </a:r>
            <a:r>
              <a:rPr lang="en-US" dirty="0"/>
              <a:t>concentrated accumulation of minerals </a:t>
            </a:r>
            <a:r>
              <a:rPr lang="en-US" dirty="0" smtClean="0"/>
              <a:t>from which </a:t>
            </a:r>
            <a:r>
              <a:rPr lang="en-US" dirty="0"/>
              <a:t>economically valuable materials can be extracted.</a:t>
            </a:r>
          </a:p>
          <a:p>
            <a:r>
              <a:rPr lang="en-US" b="1" dirty="0"/>
              <a:t>Metal </a:t>
            </a:r>
            <a:r>
              <a:rPr lang="en-US" b="1" dirty="0" smtClean="0"/>
              <a:t> </a:t>
            </a:r>
            <a:r>
              <a:rPr lang="en-US" dirty="0" smtClean="0"/>
              <a:t>An </a:t>
            </a:r>
            <a:r>
              <a:rPr lang="en-US" dirty="0"/>
              <a:t>element with properties that allow it </a:t>
            </a:r>
            <a:r>
              <a:rPr lang="en-US" dirty="0" smtClean="0"/>
              <a:t>to conduct </a:t>
            </a:r>
            <a:r>
              <a:rPr lang="en-US" dirty="0"/>
              <a:t>electricity and heat energy, and to </a:t>
            </a:r>
            <a:r>
              <a:rPr lang="en-US" dirty="0" smtClean="0"/>
              <a:t>perform other </a:t>
            </a:r>
            <a:r>
              <a:rPr lang="en-US" dirty="0"/>
              <a:t>important functions.</a:t>
            </a:r>
          </a:p>
          <a:p>
            <a:r>
              <a:rPr lang="en-US" b="1" dirty="0"/>
              <a:t>Reserve</a:t>
            </a:r>
            <a:r>
              <a:rPr lang="en-US" dirty="0"/>
              <a:t> </a:t>
            </a:r>
            <a:r>
              <a:rPr lang="en-US" dirty="0" smtClean="0"/>
              <a:t> In </a:t>
            </a:r>
            <a:r>
              <a:rPr lang="en-US" dirty="0"/>
              <a:t>resource management, the known </a:t>
            </a:r>
            <a:r>
              <a:rPr lang="en-US" dirty="0" smtClean="0"/>
              <a:t>quantity of </a:t>
            </a:r>
            <a:r>
              <a:rPr lang="en-US" dirty="0"/>
              <a:t>a resource that can be economically recovered.</a:t>
            </a:r>
          </a:p>
        </p:txBody>
      </p:sp>
    </p:spTree>
    <p:extLst>
      <p:ext uri="{BB962C8B-B14F-4D97-AF65-F5344CB8AC3E}">
        <p14:creationId xmlns:p14="http://schemas.microsoft.com/office/powerpoint/2010/main" val="1744668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2042101"/>
            <a:ext cx="7274602" cy="6469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55793" y="2488273"/>
            <a:ext cx="36727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Elemental composition 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of </a:t>
            </a:r>
            <a:r>
              <a:rPr lang="en-US" sz="2800" b="1" dirty="0" smtClean="0">
                <a:solidFill>
                  <a:srgbClr val="010001"/>
                </a:solidFill>
                <a:latin typeface="Arial"/>
                <a:cs typeface="Arial"/>
              </a:rPr>
              <a:t>Earth’s crust</a:t>
            </a:r>
            <a:r>
              <a:rPr lang="en-US" sz="2800" b="1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 Oxygen is the most abundant element in the crust. Silicon</a:t>
            </a:r>
            <a:r>
              <a:rPr lang="en-US" sz="2800" dirty="0" smtClean="0">
                <a:solidFill>
                  <a:srgbClr val="010001"/>
                </a:solidFill>
                <a:latin typeface="Arial"/>
                <a:cs typeface="Arial"/>
              </a:rPr>
              <a:t>, aluminum</a:t>
            </a:r>
            <a:r>
              <a:rPr lang="en-US" sz="2800" dirty="0">
                <a:solidFill>
                  <a:srgbClr val="010001"/>
                </a:solidFill>
                <a:latin typeface="Arial"/>
                <a:cs typeface="Arial"/>
              </a:rPr>
              <a:t>, and iron are the next three most abundant elements.</a:t>
            </a:r>
          </a:p>
        </p:txBody>
      </p:sp>
    </p:spTree>
    <p:extLst>
      <p:ext uri="{BB962C8B-B14F-4D97-AF65-F5344CB8AC3E}">
        <p14:creationId xmlns:p14="http://schemas.microsoft.com/office/powerpoint/2010/main" val="3846976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Abundance of Ores and Metals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973520"/>
            <a:ext cx="10417570" cy="677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65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Mining Techniques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Mining can be on the surface or below the surface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Surface </a:t>
            </a:r>
            <a:r>
              <a:rPr lang="en-US" dirty="0"/>
              <a:t>mining includes</a:t>
            </a:r>
            <a:r>
              <a:rPr lang="en-US" dirty="0" smtClean="0"/>
              <a:t>:</a:t>
            </a:r>
            <a:r>
              <a:rPr lang="en-US" dirty="0"/>
              <a:t> </a:t>
            </a:r>
          </a:p>
          <a:p>
            <a:pPr lvl="0"/>
            <a:r>
              <a:rPr lang="en-US" dirty="0"/>
              <a:t>Strip mining</a:t>
            </a:r>
          </a:p>
          <a:p>
            <a:pPr lvl="0"/>
            <a:r>
              <a:rPr lang="en-US" dirty="0"/>
              <a:t>Open-pit mining</a:t>
            </a:r>
          </a:p>
          <a:p>
            <a:pPr lvl="0"/>
            <a:r>
              <a:rPr lang="en-US" dirty="0"/>
              <a:t>Mountaintop removal</a:t>
            </a:r>
          </a:p>
          <a:p>
            <a:pPr lvl="0"/>
            <a:r>
              <a:rPr lang="en-US" dirty="0"/>
              <a:t>Placer mining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673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Surface Mining </a:t>
            </a:r>
            <a:r>
              <a:rPr lang="en-US" dirty="0"/>
              <a:t>Techniques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Strip mining </a:t>
            </a:r>
            <a:r>
              <a:rPr lang="en-US" sz="3200" b="1" dirty="0" smtClean="0"/>
              <a:t> </a:t>
            </a:r>
            <a:r>
              <a:rPr lang="en-US" sz="3200" dirty="0" smtClean="0"/>
              <a:t>The </a:t>
            </a:r>
            <a:r>
              <a:rPr lang="en-US" sz="3200" dirty="0"/>
              <a:t>removal of strips of soil and rock </a:t>
            </a:r>
            <a:r>
              <a:rPr lang="en-US" sz="3200" dirty="0" smtClean="0"/>
              <a:t>to expose </a:t>
            </a:r>
            <a:r>
              <a:rPr lang="en-US" sz="3200" dirty="0"/>
              <a:t>ore.</a:t>
            </a:r>
          </a:p>
          <a:p>
            <a:r>
              <a:rPr lang="en-US" sz="3200" b="1" dirty="0"/>
              <a:t>Mining spoils </a:t>
            </a:r>
            <a:r>
              <a:rPr lang="en-US" sz="3200" b="1" dirty="0" smtClean="0"/>
              <a:t> </a:t>
            </a:r>
            <a:r>
              <a:rPr lang="en-US" sz="3200" dirty="0" smtClean="0"/>
              <a:t>Unwanted </a:t>
            </a:r>
            <a:r>
              <a:rPr lang="en-US" sz="3200" dirty="0"/>
              <a:t>waste material created </a:t>
            </a:r>
            <a:r>
              <a:rPr lang="en-US" sz="3200" dirty="0" smtClean="0"/>
              <a:t>during mining</a:t>
            </a:r>
            <a:r>
              <a:rPr lang="en-US" sz="3200" dirty="0"/>
              <a:t>. </a:t>
            </a:r>
            <a:r>
              <a:rPr lang="en-US" sz="3200" i="1" dirty="0"/>
              <a:t>Also known as </a:t>
            </a:r>
            <a:r>
              <a:rPr lang="en-US" sz="3200" b="1" dirty="0"/>
              <a:t>Tailings</a:t>
            </a:r>
            <a:r>
              <a:rPr lang="en-US" sz="3200" dirty="0"/>
              <a:t>.</a:t>
            </a:r>
          </a:p>
          <a:p>
            <a:r>
              <a:rPr lang="en-US" sz="3200" b="1" dirty="0"/>
              <a:t>Open-pit mining 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mining technique that uses a </a:t>
            </a:r>
            <a:r>
              <a:rPr lang="en-US" sz="3200" dirty="0" smtClean="0"/>
              <a:t>large visible </a:t>
            </a:r>
            <a:r>
              <a:rPr lang="en-US" sz="3200" dirty="0"/>
              <a:t>pit or hole in the ground.</a:t>
            </a:r>
          </a:p>
          <a:p>
            <a:r>
              <a:rPr lang="en-US" sz="3200" b="1" dirty="0"/>
              <a:t>Mountaintop removal </a:t>
            </a:r>
            <a:r>
              <a:rPr lang="en-US" sz="3200" b="1" dirty="0" smtClean="0"/>
              <a:t> </a:t>
            </a:r>
            <a:r>
              <a:rPr lang="en-US" sz="3200" dirty="0" smtClean="0"/>
              <a:t>A </a:t>
            </a:r>
            <a:r>
              <a:rPr lang="en-US" sz="3200" dirty="0"/>
              <a:t>mining technique in </a:t>
            </a:r>
            <a:r>
              <a:rPr lang="en-US" sz="3200" dirty="0" smtClean="0"/>
              <a:t>which the </a:t>
            </a:r>
            <a:r>
              <a:rPr lang="en-US" sz="3200" dirty="0"/>
              <a:t>entire top of a mountain is removed with explosives.</a:t>
            </a:r>
          </a:p>
          <a:p>
            <a:r>
              <a:rPr lang="en-US" sz="3200" b="1" dirty="0"/>
              <a:t>Placer mining </a:t>
            </a:r>
            <a:r>
              <a:rPr lang="en-US" sz="3200" dirty="0"/>
              <a:t>The process of looking for minerals</a:t>
            </a:r>
            <a:r>
              <a:rPr lang="en-US" sz="3200" dirty="0" smtClean="0"/>
              <a:t>, metals</a:t>
            </a:r>
            <a:r>
              <a:rPr lang="en-US" sz="3200" dirty="0"/>
              <a:t>, and precious stones in river sediments.</a:t>
            </a:r>
          </a:p>
        </p:txBody>
      </p:sp>
    </p:spTree>
    <p:extLst>
      <p:ext uri="{BB962C8B-B14F-4D97-AF65-F5344CB8AC3E}">
        <p14:creationId xmlns:p14="http://schemas.microsoft.com/office/powerpoint/2010/main" val="2377586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Subsurface Mining </a:t>
            </a:r>
            <a:r>
              <a:rPr lang="en-US" dirty="0"/>
              <a:t>Techniques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Subsurface mining </a:t>
            </a:r>
            <a:r>
              <a:rPr lang="en-US" b="1" dirty="0" smtClean="0"/>
              <a:t> </a:t>
            </a:r>
            <a:r>
              <a:rPr lang="en-US" dirty="0" smtClean="0"/>
              <a:t>Mining </a:t>
            </a:r>
            <a:r>
              <a:rPr lang="en-US" dirty="0"/>
              <a:t>techniques used when </a:t>
            </a:r>
            <a:r>
              <a:rPr lang="en-US" dirty="0" smtClean="0"/>
              <a:t>the desired </a:t>
            </a:r>
            <a:r>
              <a:rPr lang="en-US" dirty="0"/>
              <a:t>resource is more than 100 m (328 feet) </a:t>
            </a:r>
            <a:r>
              <a:rPr lang="en-US" dirty="0" smtClean="0"/>
              <a:t>below the </a:t>
            </a:r>
            <a:r>
              <a:rPr lang="en-US" dirty="0"/>
              <a:t>surface of Earth</a:t>
            </a:r>
            <a:r>
              <a:rPr lang="en-US" dirty="0" smtClean="0"/>
              <a:t>.</a:t>
            </a:r>
          </a:p>
          <a:p>
            <a:r>
              <a:rPr lang="en-US" dirty="0"/>
              <a:t>Coal, diamonds, and gold are some of the materials extracted by subsurface mining.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904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317528"/>
            <a:ext cx="10464800" cy="2465387"/>
          </a:xfrm>
        </p:spPr>
        <p:txBody>
          <a:bodyPr/>
          <a:lstStyle/>
          <a:p>
            <a:pPr algn="l"/>
            <a:r>
              <a:rPr lang="en-US" sz="4000" dirty="0"/>
              <a:t>The Formation and Structure of Earth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420996"/>
            <a:ext cx="10464800" cy="58404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Earth is characterized by distinct vertical zonation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Core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innermost zone of Earth’s interior, </a:t>
            </a:r>
            <a:r>
              <a:rPr lang="en-US" sz="2800" dirty="0" smtClean="0"/>
              <a:t>composed mostly </a:t>
            </a:r>
            <a:r>
              <a:rPr lang="en-US" sz="2800" dirty="0"/>
              <a:t>of iron and nickel. It includes a liquid outer </a:t>
            </a:r>
            <a:r>
              <a:rPr lang="en-US" sz="2800" dirty="0" smtClean="0"/>
              <a:t>layer and </a:t>
            </a:r>
            <a:r>
              <a:rPr lang="en-US" sz="2800" dirty="0"/>
              <a:t>a solid inner layer.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Mantle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layer of Earth above the core, </a:t>
            </a:r>
            <a:r>
              <a:rPr lang="en-US" sz="2800" dirty="0" smtClean="0"/>
              <a:t>containing magma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Magma</a:t>
            </a:r>
            <a:r>
              <a:rPr lang="en-US" sz="2800" dirty="0"/>
              <a:t> </a:t>
            </a:r>
            <a:r>
              <a:rPr lang="en-US" sz="2800" dirty="0" smtClean="0"/>
              <a:t> Molten </a:t>
            </a:r>
            <a:r>
              <a:rPr lang="en-US" sz="2800" dirty="0"/>
              <a:t>rock.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Asthenosphere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layer of Earth located in </a:t>
            </a:r>
            <a:r>
              <a:rPr lang="en-US" sz="2800" dirty="0" smtClean="0"/>
              <a:t>the outer </a:t>
            </a:r>
            <a:r>
              <a:rPr lang="en-US" sz="2800" dirty="0"/>
              <a:t>part of the mantle, composed of semi-</a:t>
            </a:r>
            <a:r>
              <a:rPr lang="en-US" sz="2800" dirty="0" smtClean="0"/>
              <a:t>molten rock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Lithosphere</a:t>
            </a: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outermost layer of Earth, </a:t>
            </a:r>
            <a:r>
              <a:rPr lang="en-US" sz="2800" dirty="0" smtClean="0"/>
              <a:t>including the </a:t>
            </a:r>
            <a:r>
              <a:rPr lang="en-US" sz="2800" dirty="0"/>
              <a:t>mantle and crust.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Crust</a:t>
            </a:r>
            <a:r>
              <a:rPr lang="en-US" sz="2800" dirty="0"/>
              <a:t> </a:t>
            </a:r>
            <a:r>
              <a:rPr lang="en-US" sz="2800" dirty="0" smtClean="0"/>
              <a:t> In </a:t>
            </a:r>
            <a:r>
              <a:rPr lang="en-US" sz="2800" dirty="0"/>
              <a:t>geology, the chemically distinct </a:t>
            </a:r>
            <a:r>
              <a:rPr lang="en-US" sz="2800" dirty="0" smtClean="0"/>
              <a:t>outermost layer </a:t>
            </a:r>
            <a:r>
              <a:rPr lang="en-US" sz="2800" dirty="0"/>
              <a:t>of the lithosphere.</a:t>
            </a:r>
          </a:p>
        </p:txBody>
      </p:sp>
    </p:spTree>
    <p:extLst>
      <p:ext uri="{BB962C8B-B14F-4D97-AF65-F5344CB8AC3E}">
        <p14:creationId xmlns:p14="http://schemas.microsoft.com/office/powerpoint/2010/main" val="3127097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Environment and Safety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71" y="1795844"/>
            <a:ext cx="11876373" cy="573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76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-233968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The Formation and Structure of Earth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453952"/>
            <a:ext cx="4262760" cy="82327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5451" y="3018819"/>
            <a:ext cx="65444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10001"/>
                </a:solidFill>
                <a:latin typeface="Arial"/>
                <a:cs typeface="Arial"/>
              </a:rPr>
              <a:t>Earth’s layers.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 (a) Earth is composed </a:t>
            </a:r>
            <a:r>
              <a:rPr lang="en-US" sz="3600" dirty="0" smtClean="0">
                <a:solidFill>
                  <a:srgbClr val="010001"/>
                </a:solidFill>
                <a:latin typeface="Arial"/>
                <a:cs typeface="Arial"/>
              </a:rPr>
              <a:t>of concentric 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layers. (b) If we were to slice a wedge from Earth, it </a:t>
            </a:r>
            <a:r>
              <a:rPr lang="en-US" sz="3600" dirty="0" smtClean="0">
                <a:solidFill>
                  <a:srgbClr val="010001"/>
                </a:solidFill>
                <a:latin typeface="Arial"/>
                <a:cs typeface="Arial"/>
              </a:rPr>
              <a:t>would cover </a:t>
            </a:r>
            <a:r>
              <a:rPr lang="en-US" sz="3600" dirty="0">
                <a:solidFill>
                  <a:srgbClr val="010001"/>
                </a:solidFill>
                <a:latin typeface="Arial"/>
                <a:cs typeface="Arial"/>
              </a:rPr>
              <a:t>the width of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1784209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Hot Spots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304010"/>
            <a:ext cx="10464800" cy="5840413"/>
          </a:xfrm>
        </p:spPr>
        <p:txBody>
          <a:bodyPr/>
          <a:lstStyle/>
          <a:p>
            <a:pPr lvl="0"/>
            <a:r>
              <a:rPr lang="en-US" dirty="0"/>
              <a:t>The high temperature of Earth's outer core and mantle is thought to be the result of radioactive decay of various isotopes</a:t>
            </a:r>
            <a:r>
              <a:rPr lang="en-US" dirty="0" smtClean="0"/>
              <a:t>.</a:t>
            </a:r>
            <a:endParaRPr lang="en-US" dirty="0"/>
          </a:p>
          <a:p>
            <a:pPr lvl="0"/>
            <a:r>
              <a:rPr lang="en-US" dirty="0"/>
              <a:t>The heat causes plumes of hot magma to well upward from the mantle and produce hot spots</a:t>
            </a:r>
            <a:r>
              <a:rPr lang="en-US" dirty="0" smtClean="0"/>
              <a:t>.</a:t>
            </a:r>
          </a:p>
          <a:p>
            <a:r>
              <a:rPr lang="en-US" b="1" dirty="0"/>
              <a:t>Hot spot </a:t>
            </a:r>
            <a:r>
              <a:rPr lang="en-US" b="1" dirty="0" smtClean="0"/>
              <a:t> </a:t>
            </a:r>
            <a:r>
              <a:rPr lang="en-US" dirty="0" smtClean="0"/>
              <a:t>In </a:t>
            </a:r>
            <a:r>
              <a:rPr lang="en-US" dirty="0"/>
              <a:t>geology, a place where molten </a:t>
            </a:r>
            <a:r>
              <a:rPr lang="en-US" dirty="0" smtClean="0"/>
              <a:t>material from </a:t>
            </a:r>
            <a:r>
              <a:rPr lang="en-US" dirty="0"/>
              <a:t>Earth’s mantle reaches the lithosphere.</a:t>
            </a:r>
          </a:p>
        </p:txBody>
      </p:sp>
    </p:spTree>
    <p:extLst>
      <p:ext uri="{BB962C8B-B14F-4D97-AF65-F5344CB8AC3E}">
        <p14:creationId xmlns:p14="http://schemas.microsoft.com/office/powerpoint/2010/main" val="436226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The theory of plate tectonics describes the movement of the lithosphere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Plate tectonics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theory that the lithosphere </a:t>
            </a:r>
            <a:r>
              <a:rPr lang="en-US" dirty="0" smtClean="0"/>
              <a:t>of Earth </a:t>
            </a:r>
            <a:r>
              <a:rPr lang="en-US" dirty="0"/>
              <a:t>is divided into plates, most of which are </a:t>
            </a:r>
            <a:r>
              <a:rPr lang="en-US" dirty="0" smtClean="0"/>
              <a:t>in constant </a:t>
            </a:r>
            <a:r>
              <a:rPr lang="en-US" dirty="0"/>
              <a:t>motion.</a:t>
            </a:r>
          </a:p>
          <a:p>
            <a:r>
              <a:rPr lang="en-US" b="1" dirty="0"/>
              <a:t>Tectonic cycle </a:t>
            </a:r>
            <a:r>
              <a:rPr lang="en-US" b="1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sum of the processes that </a:t>
            </a:r>
            <a:r>
              <a:rPr lang="en-US" dirty="0" smtClean="0"/>
              <a:t>build up </a:t>
            </a:r>
            <a:r>
              <a:rPr lang="en-US" dirty="0"/>
              <a:t>and break down the lithosphere</a:t>
            </a:r>
            <a:r>
              <a:rPr lang="en-US" dirty="0" smtClean="0"/>
              <a:t>.</a:t>
            </a:r>
          </a:p>
          <a:p>
            <a:pPr lvl="0"/>
            <a:r>
              <a:rPr lang="en-US" dirty="0"/>
              <a:t>The theory of plate tectonics is a unifying theory in geology and earth sciences because it relates to so many aspects of the earth sciences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241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0"/>
            <a:ext cx="10464800" cy="2465387"/>
          </a:xfrm>
        </p:spPr>
        <p:txBody>
          <a:bodyPr/>
          <a:lstStyle/>
          <a:p>
            <a:pPr algn="l"/>
            <a:r>
              <a:rPr lang="en-US" dirty="0"/>
              <a:t>Plate Movement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1618389"/>
            <a:ext cx="8756187" cy="640696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991" y="8233247"/>
            <a:ext cx="12215239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10001"/>
                </a:solidFill>
                <a:latin typeface="Arial"/>
                <a:cs typeface="Arial"/>
              </a:rPr>
              <a:t>Tectonic plates.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Earth is covered with tectonic plates, most of which are in constant</a:t>
            </a:r>
          </a:p>
          <a:p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motion. The arrows indicate the direction of plate movement. New lithosphere is added at spreading zones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and older 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lithosphere is recycled into the mantle at </a:t>
            </a:r>
            <a:r>
              <a:rPr lang="en-US" sz="2400" dirty="0" err="1" smtClean="0">
                <a:solidFill>
                  <a:srgbClr val="010001"/>
                </a:solidFill>
                <a:latin typeface="Arial"/>
                <a:cs typeface="Arial"/>
              </a:rPr>
              <a:t>subduction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 </a:t>
            </a:r>
            <a:r>
              <a:rPr lang="en-US" sz="2400" dirty="0" smtClean="0">
                <a:solidFill>
                  <a:srgbClr val="010001"/>
                </a:solidFill>
                <a:latin typeface="Arial"/>
                <a:cs typeface="Arial"/>
              </a:rPr>
              <a:t>zones</a:t>
            </a:r>
            <a:r>
              <a:rPr lang="en-US" sz="2400" dirty="0">
                <a:solidFill>
                  <a:srgbClr val="010001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6296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BASIC FORMAT_STYLE._Green_BACKGROUNDppt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ver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Cov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808080"/>
      </a:dk1>
      <a:lt1>
        <a:srgbClr val="FEFFFE"/>
      </a:lt1>
      <a:dk2>
        <a:srgbClr val="010001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9DAD9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Lucida Grande"/>
        <a:ea typeface="ＭＳ Ｐゴシック"/>
        <a:cs typeface=""/>
      </a:majorFont>
      <a:minorFont>
        <a:latin typeface="Lucida Grande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>
            <a:ln>
              <a:noFill/>
            </a:ln>
            <a:solidFill>
              <a:srgbClr val="FEFFFE"/>
            </a:solidFill>
            <a:effectLst/>
            <a:latin typeface="Lucida Grande" charset="0"/>
            <a:ea typeface="ＭＳ Ｐゴシック" charset="0"/>
            <a:sym typeface="Lucida Grande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PPT_BASIC FORMAT_STYLE._Green_BACKGROUNDppt.thmx</Template>
  <TotalTime>1910</TotalTime>
  <Words>2338</Words>
  <Application>Microsoft Office PowerPoint</Application>
  <PresentationFormat>Custom</PresentationFormat>
  <Paragraphs>237</Paragraphs>
  <Slides>50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PPT_BASIC FORMAT_STYLE._Green_BACKGROUNDppt</vt:lpstr>
      <vt:lpstr>Title &amp; Bullets</vt:lpstr>
      <vt:lpstr>PowerPoint Presentation</vt:lpstr>
      <vt:lpstr>Module 24   Mineral Resources and Geology </vt:lpstr>
      <vt:lpstr>  The availability of Earth's resources was determined when the planet was formed </vt:lpstr>
      <vt:lpstr>The Formation and Structure of Earth </vt:lpstr>
      <vt:lpstr>The Formation and Structure of Earth </vt:lpstr>
      <vt:lpstr>The Formation and Structure of Earth </vt:lpstr>
      <vt:lpstr>Hot Spots</vt:lpstr>
      <vt:lpstr>The theory of plate tectonics describes the movement of the lithosphere </vt:lpstr>
      <vt:lpstr>Plate Movement </vt:lpstr>
      <vt:lpstr>Plate Movement </vt:lpstr>
      <vt:lpstr>  Consequences of Plate Movement </vt:lpstr>
      <vt:lpstr>Consequences of Plate Movement </vt:lpstr>
      <vt:lpstr>Types of Plate Contact </vt:lpstr>
      <vt:lpstr>Types of Plate Contact</vt:lpstr>
      <vt:lpstr>Types of Plate Contact </vt:lpstr>
      <vt:lpstr>Faults, Earthquakes, and Volcanoes </vt:lpstr>
      <vt:lpstr>Faults, Earthquakes, and Volcanoes </vt:lpstr>
      <vt:lpstr>The rock cycle recycles scarce minerals and elements </vt:lpstr>
      <vt:lpstr>The Rock Cycle </vt:lpstr>
      <vt:lpstr>The Rock Cycle </vt:lpstr>
      <vt:lpstr>Igneous Rocks </vt:lpstr>
      <vt:lpstr>Sedimentary Rock </vt:lpstr>
      <vt:lpstr>Metamorphic Rocks </vt:lpstr>
      <vt:lpstr>Module 25   Weathering and Soil Science </vt:lpstr>
      <vt:lpstr>The processes of weathering and erosion contribute to the recycling of the elements </vt:lpstr>
      <vt:lpstr>Weathering </vt:lpstr>
      <vt:lpstr>Weathering </vt:lpstr>
      <vt:lpstr>Erosion </vt:lpstr>
      <vt:lpstr>Soil links the rock cycle and the biosphere </vt:lpstr>
      <vt:lpstr>Soil links the rock cycle and the biosphere </vt:lpstr>
      <vt:lpstr>The Formation of Soil </vt:lpstr>
      <vt:lpstr>The Formation of Soil </vt:lpstr>
      <vt:lpstr>Soil Horizons </vt:lpstr>
      <vt:lpstr>Soil Horizons </vt:lpstr>
      <vt:lpstr>Soil Horizons </vt:lpstr>
      <vt:lpstr>Properties of Soil   </vt:lpstr>
      <vt:lpstr>Properties of Soil </vt:lpstr>
      <vt:lpstr>Properties of Soil </vt:lpstr>
      <vt:lpstr>Properties of Soil</vt:lpstr>
      <vt:lpstr>Properties of Soil </vt:lpstr>
      <vt:lpstr>Properties of Soil </vt:lpstr>
      <vt:lpstr>Properties of Soil</vt:lpstr>
      <vt:lpstr>The distribution of minerals on Earth has social and environmental consequences </vt:lpstr>
      <vt:lpstr>Abundance of Ores and Metals </vt:lpstr>
      <vt:lpstr>Abundance of Ores and Metals </vt:lpstr>
      <vt:lpstr>Abundance of Ores and Metals </vt:lpstr>
      <vt:lpstr>Mining Techniques   </vt:lpstr>
      <vt:lpstr>Surface Mining Techniques </vt:lpstr>
      <vt:lpstr>Subsurface Mining Techniques </vt:lpstr>
      <vt:lpstr>The Environment and Safety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Kohn</dc:creator>
  <cp:lastModifiedBy>test</cp:lastModifiedBy>
  <cp:revision>16</cp:revision>
  <dcterms:created xsi:type="dcterms:W3CDTF">2015-05-10T22:58:06Z</dcterms:created>
  <dcterms:modified xsi:type="dcterms:W3CDTF">2016-01-04T17:07:27Z</dcterms:modified>
</cp:coreProperties>
</file>